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5" r:id="rId3"/>
    <p:sldId id="271" r:id="rId4"/>
    <p:sldId id="276" r:id="rId5"/>
    <p:sldId id="273" r:id="rId6"/>
    <p:sldId id="267" r:id="rId7"/>
    <p:sldId id="277" r:id="rId8"/>
    <p:sldId id="272" r:id="rId9"/>
    <p:sldId id="279" r:id="rId10"/>
    <p:sldId id="278" r:id="rId11"/>
    <p:sldId id="269" r:id="rId12"/>
    <p:sldId id="274" r:id="rId13"/>
    <p:sldId id="264" r:id="rId14"/>
  </p:sldIdLst>
  <p:sldSz cx="9144000" cy="6858000" type="screen4x3"/>
  <p:notesSz cx="7010400" cy="92964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E44"/>
    <a:srgbClr val="C43771"/>
    <a:srgbClr val="DB8C31"/>
    <a:srgbClr val="0497AA"/>
    <a:srgbClr val="71B34D"/>
    <a:srgbClr val="E88D23"/>
    <a:srgbClr val="195D8A"/>
    <a:srgbClr val="38A250"/>
    <a:srgbClr val="009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1674" y="10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6967" cy="465341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1798" y="1"/>
            <a:ext cx="3036967" cy="465341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3426C0D-44AE-974F-8861-34C17AD25848}" type="datetime1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8829573"/>
            <a:ext cx="3036967" cy="465340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1798" y="8829573"/>
            <a:ext cx="3036967" cy="465340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6F84C0FE-D37E-214C-92A2-A25F18B2EC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80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6967" cy="465341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1798" y="1"/>
            <a:ext cx="3036967" cy="465341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A605DE1-164E-8741-87A1-5E1EDB3BCECF}" type="datetime1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58" tIns="45729" rIns="91458" bIns="4572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350" y="4415530"/>
            <a:ext cx="5605701" cy="4183603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8829573"/>
            <a:ext cx="3036967" cy="465340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1798" y="8829573"/>
            <a:ext cx="3036967" cy="465340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82D6841-3136-674E-B1E2-022F8269E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99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008063"/>
            <a:ext cx="42894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00" y="82550"/>
            <a:ext cx="15319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9791"/>
            <a:ext cx="77724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1937"/>
            <a:ext cx="64008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cxnSp>
        <p:nvCxnSpPr>
          <p:cNvPr id="13" name="Connecteur droit 12"/>
          <p:cNvCxnSpPr>
            <a:stCxn id="2" idx="1"/>
          </p:cNvCxnSpPr>
          <p:nvPr userDrawn="1"/>
        </p:nvCxnSpPr>
        <p:spPr>
          <a:xfrm flipH="1" flipV="1">
            <a:off x="1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8458200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7612061" y="0"/>
            <a:ext cx="1531938" cy="642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8019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688019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500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D241-2EF3-2448-8305-7DDC6310DF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3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FF6B-AE4E-AB4B-9894-DA3A29CB2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6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F4D6-7F2B-FE4B-9B8A-79743AC18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60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82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4" y="782638"/>
            <a:ext cx="1827843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332-21D9-6C4F-AB50-7D40A53C1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8391525" y="449537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 smtClean="0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 smtClean="0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3800475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1346200"/>
            <a:ext cx="31178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00" y="82550"/>
            <a:ext cx="15827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6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4588"/>
            <a:ext cx="77724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3" y="169863"/>
            <a:ext cx="5667375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9160-95F5-3A43-8F66-4DB16E9435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5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 smtClean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73E-D302-7A49-9D49-5CFFB39DEA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7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7555-CBA5-0047-88BE-4AF3BB82EC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5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41969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41969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08B6-E9BE-D942-B2DA-2F979D281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2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B542-72F1-AF43-9406-37DC793229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2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FC03-F3A1-944C-90A9-4E4D12AE8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2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C39F-01C2-E142-A242-98DFD306E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9"/>
          <p:cNvGrpSpPr>
            <a:grpSpLocks/>
          </p:cNvGrpSpPr>
          <p:nvPr/>
        </p:nvGrpSpPr>
        <p:grpSpPr bwMode="auto">
          <a:xfrm rot="5400000">
            <a:off x="-2121875" y="3028528"/>
            <a:ext cx="5915300" cy="1343086"/>
            <a:chOff x="3353" y="7829"/>
            <a:chExt cx="5198" cy="1180"/>
          </a:xfrm>
          <a:solidFill>
            <a:srgbClr val="E7E8E8"/>
          </a:solidFill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21934" y="1600200"/>
            <a:ext cx="73648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</a:t>
            </a:r>
            <a:r>
              <a:rPr lang="fr-FR" dirty="0" smtClean="0"/>
              <a:t>masque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941513" y="171450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 dirty="0" smtClean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262938" y="244475"/>
            <a:ext cx="250825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463"/>
            <a:ext cx="13255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164513" y="300038"/>
            <a:ext cx="454025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B5D263F-7ACE-9740-9441-ACD31CB0F0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391525" y="0"/>
            <a:ext cx="0" cy="260351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842963"/>
            <a:ext cx="82296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950406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1" r:id="rId1"/>
    <p:sldLayoutId id="2147491352" r:id="rId2"/>
    <p:sldLayoutId id="2147491340" r:id="rId3"/>
    <p:sldLayoutId id="2147491353" r:id="rId4"/>
    <p:sldLayoutId id="2147491341" r:id="rId5"/>
    <p:sldLayoutId id="2147491342" r:id="rId6"/>
    <p:sldLayoutId id="2147491343" r:id="rId7"/>
    <p:sldLayoutId id="2147491344" r:id="rId8"/>
    <p:sldLayoutId id="2147491345" r:id="rId9"/>
    <p:sldLayoutId id="2147491346" r:id="rId10"/>
    <p:sldLayoutId id="2147491347" r:id="rId11"/>
    <p:sldLayoutId id="2147491348" r:id="rId12"/>
    <p:sldLayoutId id="214749134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3016" y="2811781"/>
            <a:ext cx="8928114" cy="1840230"/>
          </a:xfrm>
        </p:spPr>
        <p:txBody>
          <a:bodyPr/>
          <a:lstStyle/>
          <a:p>
            <a:pPr marL="144000" algn="ctr">
              <a:spcBef>
                <a:spcPts val="600"/>
              </a:spcBef>
            </a:pP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Qu’est-ce qu’une Ecole Doctorale?</a:t>
            </a:r>
            <a:b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4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 smtClean="0"/>
              <a:t>Journée d’accueil des doctorants 2017. Qu’est-ce qu’une Ecole Doctorale?</a:t>
            </a:r>
            <a:endParaRPr lang="fr-FR" sz="1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1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fr-FR" sz="1600" b="1" u="sng" dirty="0" smtClean="0"/>
              <a:t>2.5 Le suivi </a:t>
            </a:r>
            <a:r>
              <a:rPr lang="fr-FR" sz="1600" b="1" u="sng" dirty="0"/>
              <a:t>de l’insertion professionnelle des </a:t>
            </a:r>
            <a:r>
              <a:rPr lang="fr-FR" sz="1600" b="1" u="sng" dirty="0" smtClean="0"/>
              <a:t>docteurs</a:t>
            </a:r>
          </a:p>
          <a:p>
            <a:pPr marL="0" lvl="1" indent="0">
              <a:buNone/>
            </a:pPr>
            <a:endParaRPr lang="fr-FR" sz="1600" b="1" u="sng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En cours d’évolution. </a:t>
            </a:r>
            <a:endParaRPr lang="fr-FR" sz="16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1169988" lvl="2" indent="-276225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Jusqu’à présent, cette tâche incombait aux ED, l’OVE (Observatoire de la Vie Etudiante) est depuis peu partie </a:t>
            </a:r>
            <a:r>
              <a:rPr lang="fr-FR" sz="1600" dirty="0" smtClean="0"/>
              <a:t>prenante</a:t>
            </a:r>
            <a:r>
              <a:rPr lang="fr-FR" sz="1600" dirty="0"/>
              <a:t> </a:t>
            </a:r>
            <a:r>
              <a:rPr lang="fr-FR" sz="1600" dirty="0" smtClean="0"/>
              <a:t>et va réaliser à compter de mars 2018 des enquêtes sur le devenir des docteurs d’AMU à 1 ans, 3 ans après la thèse (dès 2019 les enquêtes seront étendues à 5 ans après la thèse)</a:t>
            </a:r>
          </a:p>
          <a:p>
            <a:r>
              <a:rPr lang="fr-FR" dirty="0" smtClean="0"/>
              <a:t>			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42964"/>
            <a:ext cx="8229600" cy="464842"/>
          </a:xfrm>
        </p:spPr>
        <p:txBody>
          <a:bodyPr/>
          <a:lstStyle/>
          <a:p>
            <a:endParaRPr lang="fr-FR" strike="sngStrik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0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42964"/>
            <a:ext cx="8229600" cy="367528"/>
          </a:xfrm>
        </p:spPr>
        <p:txBody>
          <a:bodyPr/>
          <a:lstStyle/>
          <a:p>
            <a:r>
              <a:rPr lang="fr-FR" sz="2000" dirty="0" smtClean="0">
                <a:latin typeface="Calibri" panose="020F0502020204030204" pitchFamily="34" charset="0"/>
              </a:rPr>
              <a:t/>
            </a:r>
            <a:br>
              <a:rPr lang="fr-FR" sz="2000" dirty="0" smtClean="0">
                <a:latin typeface="Calibri" panose="020F0502020204030204" pitchFamily="34" charset="0"/>
              </a:rPr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1500" b="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1325366" y="1480368"/>
            <a:ext cx="7592211" cy="491172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3) L’outil ADUM : plateforme de gestion des doctorants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fr-F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Pour pouvoir suivre chacun d’entre vous, nous vous demandons de faire votre inscription pédagogique sur ADUM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nscription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pédagogique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auprès de l’ED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≠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Inscription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auprès de la Scolarité de la composante de rattachement.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(règlement des frais et obtention de la carte étudiante)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9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21934" y="1136469"/>
            <a:ext cx="7364865" cy="5434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L’outil ADUM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ADUM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sert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 portail d’inscription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avoir accès et s’inscrire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aux formations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proposées (par le Collège, par les ED…)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ajouter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les autres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formations suivies (hors catalogue)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mettre, si vous le désirez,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votre CV en ligne,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pour être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« visible 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avoir accès à un annuaire des doctorants et docteurs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avoir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accès à des offres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d’emplois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ADUM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nous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sert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données (Inscription, enquêtes…)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faire un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suivi personnalisé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mettre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en ligne les formations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comptabiliser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ces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D’où l’importance de renseigner avec </a:t>
            </a:r>
            <a:r>
              <a:rPr lang="fr-FR" sz="16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fr-FR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tous les champs sur </a:t>
            </a:r>
            <a:r>
              <a:rPr lang="fr-FR" sz="1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Adum</a:t>
            </a:r>
            <a:endParaRPr lang="fr-FR" sz="1600" b="1" i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1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41721" y="1273996"/>
            <a:ext cx="7145078" cy="4852167"/>
          </a:xfrm>
        </p:spPr>
        <p:txBody>
          <a:bodyPr/>
          <a:lstStyle/>
          <a:p>
            <a:r>
              <a:rPr lang="fr-FR" sz="1600" b="1" u="sng" dirty="0" smtClean="0"/>
              <a:t>Petits rappels</a:t>
            </a:r>
          </a:p>
          <a:p>
            <a:endParaRPr lang="fr-FR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</a:t>
            </a:r>
            <a:r>
              <a:rPr lang="fr-FR" sz="1600" dirty="0" smtClean="0"/>
              <a:t>es inscriptions en thèse sont annuelles et </a:t>
            </a:r>
            <a:r>
              <a:rPr lang="fr-FR" sz="1600" u="sng" dirty="0"/>
              <a:t>obligatoires</a:t>
            </a:r>
            <a:r>
              <a:rPr lang="fr-FR" sz="1600" dirty="0"/>
              <a:t>. Elles peuvent être motif de </a:t>
            </a:r>
            <a:r>
              <a:rPr lang="fr-FR" sz="1600" u="sng" dirty="0"/>
              <a:t>rupture de contrat</a:t>
            </a:r>
            <a:r>
              <a:rPr lang="fr-FR" sz="1600" dirty="0"/>
              <a:t> notamment pour les Contrats Doctoraux</a:t>
            </a:r>
            <a:r>
              <a:rPr lang="fr-FR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N’oubliez </a:t>
            </a:r>
            <a:r>
              <a:rPr lang="fr-FR" sz="1600" dirty="0"/>
              <a:t>pas de respecter </a:t>
            </a:r>
            <a:r>
              <a:rPr lang="fr-FR" sz="1600" u="sng" dirty="0"/>
              <a:t>les dates </a:t>
            </a:r>
            <a:r>
              <a:rPr lang="fr-FR" sz="1600" u="sng" dirty="0" smtClean="0"/>
              <a:t>d’inscriptions</a:t>
            </a:r>
            <a:endParaRPr lang="fr-FR" sz="1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N’hésitez pas à faire appel à votre Ecole Doctorale pour toutes vos questions administratives ou autres…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Si tout ne se passe pas comme le voulez, </a:t>
            </a:r>
            <a:r>
              <a:rPr lang="fr-FR" sz="1600" u="sng" dirty="0" smtClean="0"/>
              <a:t>n’attendez pas le dernier moment pour en parler</a:t>
            </a:r>
            <a:r>
              <a:rPr lang="fr-FR" sz="1600" dirty="0" smtClean="0"/>
              <a:t>, nous pouvons essayer de trouver des solutions…</a:t>
            </a:r>
          </a:p>
          <a:p>
            <a:endParaRPr lang="fr-FR" sz="1600" dirty="0" smtClean="0"/>
          </a:p>
          <a:p>
            <a:r>
              <a:rPr lang="fr-FR" sz="1600" dirty="0" smtClean="0"/>
              <a:t>Notre but : faire en sorte que vous réalisiez et que vous souteniez votre thèse dans les meilleures conditions possibles.</a:t>
            </a:r>
          </a:p>
          <a:p>
            <a:endParaRPr lang="fr-FR" sz="1600" dirty="0" smtClean="0"/>
          </a:p>
          <a:p>
            <a:r>
              <a:rPr lang="fr-FR" sz="1600" dirty="0" smtClean="0"/>
              <a:t>Merci… 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42963"/>
            <a:ext cx="8229600" cy="431033"/>
          </a:xfrm>
        </p:spPr>
        <p:txBody>
          <a:bodyPr/>
          <a:lstStyle/>
          <a:p>
            <a:r>
              <a:rPr lang="fr-FR" dirty="0" smtClean="0">
                <a:latin typeface="Calibri" panose="020F0502020204030204" pitchFamily="34" charset="0"/>
              </a:rPr>
              <a:t>Pour finir…</a:t>
            </a:r>
            <a:r>
              <a:rPr lang="fr-FR" sz="2000" dirty="0" smtClean="0">
                <a:latin typeface="Calibri" panose="020F0502020204030204" pitchFamily="34" charset="0"/>
              </a:rPr>
              <a:t/>
            </a:r>
            <a:br>
              <a:rPr lang="fr-FR" sz="2000" dirty="0" smtClean="0">
                <a:latin typeface="Calibri" panose="020F0502020204030204" pitchFamily="34" charset="0"/>
              </a:rPr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0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637414" y="1485900"/>
            <a:ext cx="7049385" cy="4861737"/>
          </a:xfrm>
        </p:spPr>
        <p:txBody>
          <a:bodyPr/>
          <a:lstStyle/>
          <a:p>
            <a:r>
              <a:rPr lang="fr-FR" sz="1600" dirty="0" smtClean="0"/>
              <a:t>1 - Le fonctionnement d’une ED: les acteurs et leurs rôles</a:t>
            </a:r>
          </a:p>
          <a:p>
            <a:pPr lvl="1" indent="0">
              <a:buNone/>
            </a:pPr>
            <a:endParaRPr lang="fr-FR" sz="1600" dirty="0" smtClean="0"/>
          </a:p>
          <a:p>
            <a:pPr marL="0" lvl="1" indent="0">
              <a:buNone/>
            </a:pPr>
            <a:r>
              <a:rPr lang="fr-FR" sz="1600" dirty="0" smtClean="0"/>
              <a:t>2 – Les missions</a:t>
            </a:r>
          </a:p>
          <a:p>
            <a:pPr marL="0" lvl="1" indent="0">
              <a:buNone/>
            </a:pPr>
            <a:r>
              <a:rPr lang="fr-FR" sz="1600" dirty="0" smtClean="0"/>
              <a:t>		2.1 La diffusion de l’information</a:t>
            </a:r>
          </a:p>
          <a:p>
            <a:pPr marL="0" lvl="1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2.2 L’inscription et la soutenance de thèse</a:t>
            </a:r>
          </a:p>
          <a:p>
            <a:pPr marL="0" lvl="1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2.3 L’Offre de Formations</a:t>
            </a:r>
          </a:p>
          <a:p>
            <a:pPr marL="0" lvl="1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2.4 Le suivi individuel du doctorant et éventuellement, la médiation</a:t>
            </a:r>
          </a:p>
          <a:p>
            <a:pPr marL="0" lvl="1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2.5 Le Suivi de l’insertion professionnelle des docteurs</a:t>
            </a:r>
          </a:p>
          <a:p>
            <a:pPr marL="0" lvl="1" indent="0">
              <a:buNone/>
            </a:pPr>
            <a:endParaRPr lang="fr-FR" sz="1600" dirty="0" smtClean="0"/>
          </a:p>
          <a:p>
            <a:pPr marL="0" lvl="1" indent="0">
              <a:buNone/>
            </a:pPr>
            <a:r>
              <a:rPr lang="fr-FR" sz="1600" dirty="0"/>
              <a:t>3</a:t>
            </a:r>
            <a:r>
              <a:rPr lang="fr-FR" sz="1600" dirty="0" smtClean="0"/>
              <a:t>-  </a:t>
            </a:r>
            <a:r>
              <a:rPr lang="fr-FR" sz="1600" dirty="0" smtClean="0"/>
              <a:t>L’outil ADUM</a:t>
            </a:r>
          </a:p>
          <a:p>
            <a:pPr marL="0" lvl="1" indent="0">
              <a:buNone/>
            </a:pPr>
            <a:endParaRPr lang="fr-FR" sz="1600" dirty="0" smtClean="0"/>
          </a:p>
          <a:p>
            <a:pPr marL="0" lvl="1" indent="0">
              <a:buNone/>
            </a:pPr>
            <a:r>
              <a:rPr lang="fr-FR" sz="1600" dirty="0" smtClean="0"/>
              <a:t>54-  </a:t>
            </a:r>
            <a:r>
              <a:rPr lang="fr-FR" sz="1600" dirty="0" smtClean="0"/>
              <a:t>Pour finir…</a:t>
            </a:r>
            <a:endParaRPr lang="fr-FR" sz="1600" dirty="0"/>
          </a:p>
          <a:p>
            <a:pPr marL="0" lvl="1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23014" y="842963"/>
            <a:ext cx="7963786" cy="642937"/>
          </a:xfrm>
        </p:spPr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5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89753" y="1556415"/>
            <a:ext cx="7197046" cy="4569748"/>
          </a:xfrm>
        </p:spPr>
        <p:txBody>
          <a:bodyPr/>
          <a:lstStyle/>
          <a:p>
            <a:r>
              <a:rPr lang="fr-FR" sz="1600" b="1" u="sng" dirty="0" smtClean="0"/>
              <a:t>Les acteurs et leurs rôles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Directeur de l’ED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Il met en œuvre le programme d’action de l’Ecole Doctorale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Il approuve les demandes d’inscription et de soutenances de thèse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Il donne son avis sur les Dispenses de Master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Il approuve les conventions de Cotutelles, de codirection nationales et internationales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Il décide des équivalences horaires pour les formations externes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Il prépare et exécute le budget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42963"/>
            <a:ext cx="8229600" cy="443577"/>
          </a:xfrm>
        </p:spPr>
        <p:txBody>
          <a:bodyPr/>
          <a:lstStyle/>
          <a:p>
            <a:r>
              <a:rPr lang="fr-FR" dirty="0" smtClean="0"/>
              <a:t>1) Le fonctionnement d’une ED :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8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21934" y="974726"/>
            <a:ext cx="7364865" cy="51514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Le Conseil de </a:t>
            </a:r>
            <a:r>
              <a:rPr lang="fr-FR" sz="1600" dirty="0" smtClean="0"/>
              <a:t>l’ED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Il est constitué par des représentants des établissements, des unités ou équipes de recherche concernées, des personnels </a:t>
            </a:r>
            <a:r>
              <a:rPr lang="fr-FR" sz="1600" dirty="0" smtClean="0"/>
              <a:t>BIATSS</a:t>
            </a:r>
            <a:r>
              <a:rPr lang="fr-FR" sz="1600" dirty="0"/>
              <a:t>,  des membres extérieurs à l’ED et de </a:t>
            </a:r>
            <a:r>
              <a:rPr lang="fr-FR" sz="1600" b="1" dirty="0" smtClean="0"/>
              <a:t>doctorants </a:t>
            </a:r>
            <a:r>
              <a:rPr lang="fr-FR" sz="1600" b="1" dirty="0"/>
              <a:t>(20</a:t>
            </a:r>
            <a:r>
              <a:rPr lang="fr-FR" sz="1600" b="1" dirty="0" smtClean="0"/>
              <a:t>%)</a:t>
            </a:r>
            <a:r>
              <a:rPr lang="fr-FR" sz="1600" dirty="0" smtClean="0"/>
              <a:t>.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Le conseil de l'école doctorale adopte le programme d'actions de l'école doctorale. </a:t>
            </a:r>
            <a:endParaRPr lang="fr-FR" sz="1600" dirty="0" smtClean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Il gère, par ses délibérations, les affaires qui relèvent de l'école doctorale</a:t>
            </a:r>
            <a:r>
              <a:rPr lang="fr-FR" sz="1600" dirty="0" smtClean="0"/>
              <a:t>.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Il donne un avis sur les demandes d’inscription dérogatoire à partir de la </a:t>
            </a:r>
            <a:r>
              <a:rPr lang="fr-FR" sz="1600" dirty="0" smtClean="0"/>
              <a:t>5ème </a:t>
            </a:r>
            <a:r>
              <a:rPr lang="fr-FR" sz="1600" dirty="0"/>
              <a:t>année.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44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21934" y="974726"/>
            <a:ext cx="7364865" cy="53835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L’assistant(e)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Fait l’interface entre les doctorants/docteurs, la Direction de l’ED et les différents services administratifs de l’Université. Est en lien avec les unités de recherche.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Vous informe, oriente et conseille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Gère les différents dossiers et les présente au Directeur de l’ED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Prépare les réunions du Conseil de l’ED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Réalise les différentes enquêtes (Ministère, Université, Collège, UR…)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Gère le site Web de l’ED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Gère le budget (pour la plupart d’entre eux/elles)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Le </a:t>
            </a:r>
            <a:r>
              <a:rPr lang="fr-FR" sz="1600" dirty="0"/>
              <a:t>règlement </a:t>
            </a:r>
            <a:r>
              <a:rPr lang="fr-FR" sz="1600" dirty="0" smtClean="0"/>
              <a:t>intérieur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En refonte actuellement, il sera affiché sur le site de l’ED.</a:t>
            </a:r>
            <a:endParaRPr lang="fr-FR" sz="1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07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1451881" y="1775637"/>
            <a:ext cx="7469313" cy="471763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fr-FR" sz="1600" b="1" u="sng" dirty="0" smtClean="0"/>
              <a:t>2.1 La diffusion de l’Information sur :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fr-FR" sz="1600" b="1" u="sng" dirty="0" smtClean="0"/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Vos droits et devoirs 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Renseignements divers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Les formations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Le Comité de Suivi de Thèse (Obligatoire depuis le dernier arrêté)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La Convention Individuelle de Formation (Idem)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0" lvl="1" indent="0">
              <a:spcAft>
                <a:spcPts val="400"/>
              </a:spcAft>
              <a:buClrTx/>
              <a:buNone/>
            </a:pPr>
            <a:r>
              <a:rPr lang="fr-FR" sz="1600" dirty="0" smtClean="0"/>
              <a:t>Par le biais de la journée de rentrée de l’ED, du site web, des emails, des entretiens…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fr-FR" sz="1600" b="1" u="sng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42964"/>
            <a:ext cx="8229600" cy="420758"/>
          </a:xfrm>
        </p:spPr>
        <p:txBody>
          <a:bodyPr/>
          <a:lstStyle/>
          <a:p>
            <a:r>
              <a:rPr lang="fr-FR" dirty="0" smtClean="0">
                <a:latin typeface="Calibri" panose="020F0502020204030204" pitchFamily="34" charset="0"/>
              </a:rPr>
              <a:t>2) Les missions </a:t>
            </a:r>
            <a:endParaRPr lang="fr-FR" b="0" dirty="0">
              <a:latin typeface="+mn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941513" y="171450"/>
            <a:ext cx="6053137" cy="401638"/>
          </a:xfrm>
        </p:spPr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  <a:defRPr/>
            </a:pPr>
            <a:fld id="{1105F73E-D302-7A49-9D49-5CFFB39DEAD8}" type="slidenum">
              <a:rPr lang="fr-FR" smtClean="0"/>
              <a:pPr marL="171450" indent="-171450">
                <a:buFont typeface="Wingdings" panose="05000000000000000000" pitchFamily="2" charset="2"/>
                <a:buChar char="Ø"/>
                <a:defRPr/>
              </a:pPr>
              <a:t>6</a:t>
            </a:fld>
            <a:endParaRPr lang="fr-F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84666"/>
            <a:ext cx="4732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5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21934" y="1063256"/>
            <a:ext cx="7364865" cy="5433237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fr-FR" sz="1600" b="1" u="sng" dirty="0" smtClean="0"/>
              <a:t>2.2 L’inscription </a:t>
            </a:r>
            <a:r>
              <a:rPr lang="fr-FR" sz="1600" b="1" u="sng" dirty="0"/>
              <a:t>et la </a:t>
            </a:r>
            <a:r>
              <a:rPr lang="fr-FR" sz="1600" b="1" u="sng" dirty="0" smtClean="0"/>
              <a:t>soutenance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fr-FR" sz="1600" b="1" u="sng" dirty="0" smtClean="0"/>
          </a:p>
          <a:p>
            <a:pPr marL="285750" lvl="1" indent="-285750"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fr-FR" sz="1600" dirty="0" smtClean="0"/>
              <a:t>1ère </a:t>
            </a:r>
            <a:r>
              <a:rPr lang="fr-FR" sz="1600" dirty="0"/>
              <a:t>inscription : veiller à ce que toutes les conditions d’entrée en thèse soient réunies  </a:t>
            </a:r>
            <a:r>
              <a:rPr lang="fr-FR" sz="1600" dirty="0" smtClean="0"/>
              <a:t>:</a:t>
            </a:r>
            <a:endParaRPr lang="fr-FR" sz="1600" dirty="0"/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Diplôme </a:t>
            </a:r>
            <a:r>
              <a:rPr lang="fr-FR" sz="1600" dirty="0" smtClean="0"/>
              <a:t>d’entrée </a:t>
            </a:r>
            <a:r>
              <a:rPr lang="fr-FR" sz="1600" dirty="0"/>
              <a:t>en thèse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Cadre (Direction, Codirection – Laboratoire d’accueil – Financement - Cotutelle</a:t>
            </a:r>
            <a:r>
              <a:rPr lang="fr-FR" sz="1600" dirty="0" smtClean="0"/>
              <a:t>…)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285750" lvl="1" indent="-285750"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fr-FR" sz="1600" dirty="0"/>
              <a:t>Réinscription annuelle et application des </a:t>
            </a:r>
            <a:r>
              <a:rPr lang="fr-FR" sz="1600" dirty="0" smtClean="0"/>
              <a:t>procédures</a:t>
            </a:r>
          </a:p>
          <a:p>
            <a:pPr marL="285750" lvl="1" indent="-285750"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lvl="1" indent="-285750"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fr-FR" sz="1600" dirty="0"/>
              <a:t>Soutenance de thèse : veiller à ce que toutes les conditions de soutenance soient réunies :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Composition d’un jury conforme à la réglementation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Validation des 100 heures de formations</a:t>
            </a:r>
          </a:p>
          <a:p>
            <a:pPr marL="1200150" lvl="1" indent="-285750"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fr-FR" sz="1600" dirty="0" smtClean="0"/>
              <a:t>Publication d’articles (selon ED)</a:t>
            </a:r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  <a:defRPr/>
            </a:pPr>
            <a:fld id="{1105F73E-D302-7A49-9D49-5CFFB39DEAD8}" type="slidenum">
              <a:rPr lang="fr-FR" smtClean="0"/>
              <a:pPr marL="171450" indent="-171450">
                <a:buFont typeface="Wingdings" panose="05000000000000000000" pitchFamily="2" charset="2"/>
                <a:buChar char="Ø"/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1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52353" y="1387476"/>
            <a:ext cx="6993769" cy="5241923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fr-FR" sz="1600" b="1" u="sng" dirty="0" smtClean="0"/>
              <a:t>2.3 </a:t>
            </a:r>
            <a:r>
              <a:rPr lang="fr-FR" sz="1600" b="1" u="sng" dirty="0" smtClean="0"/>
              <a:t>L’Offre </a:t>
            </a:r>
            <a:r>
              <a:rPr lang="fr-FR" sz="1600" b="1" u="sng" dirty="0"/>
              <a:t>de </a:t>
            </a:r>
            <a:r>
              <a:rPr lang="fr-FR" sz="1600" b="1" u="sng" dirty="0" smtClean="0"/>
              <a:t>formations</a:t>
            </a:r>
          </a:p>
          <a:p>
            <a:pPr>
              <a:spcAft>
                <a:spcPts val="400"/>
              </a:spcAft>
            </a:pPr>
            <a:endParaRPr lang="fr-FR" sz="1600" b="1" u="sng" dirty="0"/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L’ED vous propose les formations </a:t>
            </a:r>
            <a:r>
              <a:rPr lang="fr-FR" sz="1600" i="1" dirty="0" smtClean="0"/>
              <a:t>scientifiques et disciplinaires</a:t>
            </a:r>
            <a:r>
              <a:rPr lang="fr-FR" sz="1600" dirty="0" smtClean="0"/>
              <a:t> qui peuvent être organisées par l’ED mais aussi par les Masters…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Le Directeur de l’ED valide et donne une équivalence horaire aux formations extérieures (hors catalogue</a:t>
            </a:r>
            <a:r>
              <a:rPr lang="fr-FR" sz="1600" dirty="0" smtClean="0"/>
              <a:t>)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FR" sz="1600" dirty="0" smtClean="0"/>
              <a:t>L’ED </a:t>
            </a:r>
            <a:r>
              <a:rPr lang="fr-FR" sz="1600" dirty="0"/>
              <a:t>valide </a:t>
            </a:r>
            <a:r>
              <a:rPr lang="fr-FR" sz="1600" dirty="0" smtClean="0"/>
              <a:t>(via ADUM) et </a:t>
            </a:r>
            <a:r>
              <a:rPr lang="fr-FR" sz="1600" dirty="0"/>
              <a:t>comptabilise les formations </a:t>
            </a:r>
            <a:r>
              <a:rPr lang="fr-FR" sz="1600" dirty="0" smtClean="0"/>
              <a:t>suivies (AMU et/ou externes)</a:t>
            </a:r>
          </a:p>
          <a:p>
            <a:pPr>
              <a:spcAft>
                <a:spcPts val="400"/>
              </a:spcAft>
            </a:pPr>
            <a:endParaRPr lang="fr-FR" sz="1600" dirty="0"/>
          </a:p>
          <a:p>
            <a:pPr marL="0" lvl="1" indent="0">
              <a:buNone/>
            </a:pPr>
            <a:endParaRPr lang="fr-FR" sz="16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941513" y="190631"/>
            <a:ext cx="6053137" cy="401638"/>
          </a:xfrm>
        </p:spPr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19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21934" y="1339702"/>
            <a:ext cx="7364865" cy="4786461"/>
          </a:xfrm>
        </p:spPr>
        <p:txBody>
          <a:bodyPr/>
          <a:lstStyle/>
          <a:p>
            <a:r>
              <a:rPr lang="fr-FR" sz="1600" b="1" u="sng" dirty="0"/>
              <a:t>2.4 Le suivi individuel du doctorant et éventuellement la </a:t>
            </a:r>
            <a:r>
              <a:rPr lang="fr-FR" sz="1600" b="1" u="sng" dirty="0" smtClean="0"/>
              <a:t>médiation</a:t>
            </a:r>
          </a:p>
          <a:p>
            <a:endParaRPr lang="fr-FR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Via </a:t>
            </a:r>
            <a:r>
              <a:rPr lang="fr-FR" sz="1600" dirty="0" smtClean="0"/>
              <a:t>ADUM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Comité de suivi de Thèse (Art 13 de l’arrêté du 25 mai 2016) </a:t>
            </a:r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Il permet une évaluation scientifique mais aussi il veille à prévenir toute forme de conflit, de discrimination ou de harcèlement</a:t>
            </a:r>
            <a:r>
              <a:rPr lang="fr-FR" sz="1600" dirty="0" smtClean="0"/>
              <a:t>.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Les membres de ce comité ne participent pas à la direction du travail du doctorant</a:t>
            </a:r>
            <a:r>
              <a:rPr lang="fr-FR" sz="1600" dirty="0" smtClean="0"/>
              <a:t>.</a:t>
            </a:r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1200150" lvl="1" indent="-285750">
              <a:buClrTx/>
              <a:buFont typeface="Wingdings" panose="05000000000000000000" pitchFamily="2" charset="2"/>
              <a:buChar char="Ø"/>
            </a:pPr>
            <a:r>
              <a:rPr lang="fr-FR" sz="1600" dirty="0"/>
              <a:t>Le rapport est transmis obligatoirement au Directeur de l’ED et complète le dossier d’inscription en 3eme année de thèse.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z="1200" dirty="0"/>
              <a:t>Journée d’accueil des doctorants 2017. Qu’est-ce qu’une Ecole Doctorale</a:t>
            </a:r>
            <a:r>
              <a:rPr lang="fr-FR" sz="1200" dirty="0" smtClean="0"/>
              <a:t>?</a:t>
            </a:r>
            <a:endParaRPr lang="fr-FR" sz="1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8125760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4-3_PPT_AMU_2017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modele_4-3_ppt_amu_2017</Template>
  <TotalTime>3723</TotalTime>
  <Words>993</Words>
  <Application>Microsoft Office PowerPoint</Application>
  <PresentationFormat>Affichage à l'écran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Lucida Grande</vt:lpstr>
      <vt:lpstr>Verdana</vt:lpstr>
      <vt:lpstr>Wingdings</vt:lpstr>
      <vt:lpstr>Modele_4-3_PPT_AMU_2017</vt:lpstr>
      <vt:lpstr>Qu’est-ce qu’une Ecole Doctorale?  </vt:lpstr>
      <vt:lpstr>Plan</vt:lpstr>
      <vt:lpstr>1) Le fonctionnement d’une ED :</vt:lpstr>
      <vt:lpstr>Présentation PowerPoint</vt:lpstr>
      <vt:lpstr>Présentation PowerPoint</vt:lpstr>
      <vt:lpstr>2) Les missions </vt:lpstr>
      <vt:lpstr>Présentation PowerPoint</vt:lpstr>
      <vt:lpstr>Présentation PowerPoint</vt:lpstr>
      <vt:lpstr>Présentation PowerPoint</vt:lpstr>
      <vt:lpstr>Présentation PowerPoint</vt:lpstr>
      <vt:lpstr>  </vt:lpstr>
      <vt:lpstr>Présentation PowerPoint</vt:lpstr>
      <vt:lpstr>Pour finir…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BERNARD Caroline</dc:creator>
  <cp:lastModifiedBy>BERNARD Caroline</cp:lastModifiedBy>
  <cp:revision>89</cp:revision>
  <cp:lastPrinted>2017-11-21T09:42:12Z</cp:lastPrinted>
  <dcterms:created xsi:type="dcterms:W3CDTF">2017-06-02T13:15:03Z</dcterms:created>
  <dcterms:modified xsi:type="dcterms:W3CDTF">2017-11-22T08:17:17Z</dcterms:modified>
</cp:coreProperties>
</file>